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69" r:id="rId16"/>
    <p:sldId id="271" r:id="rId17"/>
    <p:sldId id="272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81" autoAdjust="0"/>
    <p:restoredTop sz="90186" autoAdjust="0"/>
  </p:normalViewPr>
  <p:slideViewPr>
    <p:cSldViewPr snapToGrid="0" snapToObjects="1">
      <p:cViewPr>
        <p:scale>
          <a:sx n="94" d="100"/>
          <a:sy n="94" d="100"/>
        </p:scale>
        <p:origin x="-1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92A4F-D5D5-FC48-AE40-021517247389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02949-FE93-4C48-86B3-2E6D9BC15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8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Relationship Id="rId3" Type="http://schemas.openxmlformats.org/officeDocument/2006/relationships/image" Target="../media/image7.png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2949-FE93-4C48-86B3-2E6D9BC151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457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2949-FE93-4C48-86B3-2E6D9BC151D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8158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Virginia</a:t>
            </a:r>
          </a:p>
          <a:p>
            <a:pPr marL="171450" indent="-171450">
              <a:buFont typeface="Arial"/>
              <a:buChar char="•"/>
            </a:pPr>
            <a:r>
              <a:rPr lang="en-US" dirty="0" err="1" smtClean="0"/>
              <a:t>Massachusets</a:t>
            </a:r>
            <a:r>
              <a:rPr lang="en-US" baseline="0" dirty="0" smtClean="0"/>
              <a:t> Bay Expansion-near extinction of Pequot tribe</a:t>
            </a:r>
            <a:endParaRPr lang="en-US" dirty="0" smtClean="0"/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End of resistance</a:t>
            </a:r>
            <a:r>
              <a:rPr lang="en-US" baseline="0" dirty="0" smtClean="0"/>
              <a:t> in NE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End of Encomienda System-Shows compromise on Spanish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Proxy war between tribes allied with </a:t>
            </a:r>
            <a:r>
              <a:rPr lang="en-US" baseline="0" dirty="0" err="1" smtClean="0"/>
              <a:t>british</a:t>
            </a:r>
            <a:r>
              <a:rPr lang="en-US" baseline="0" dirty="0" smtClean="0"/>
              <a:t> (</a:t>
            </a:r>
            <a:r>
              <a:rPr lang="en-US" baseline="0" dirty="0" err="1" smtClean="0"/>
              <a:t>Chicasaw</a:t>
            </a:r>
            <a:r>
              <a:rPr lang="en-US" baseline="0" dirty="0" smtClean="0"/>
              <a:t>) and </a:t>
            </a:r>
            <a:r>
              <a:rPr lang="en-US" baseline="0" dirty="0" err="1" smtClean="0"/>
              <a:t>Chocktaw</a:t>
            </a:r>
            <a:r>
              <a:rPr lang="en-US" baseline="0" dirty="0" smtClean="0"/>
              <a:t> (French) for control of Mississippi, ends with FI War</a:t>
            </a:r>
          </a:p>
          <a:p>
            <a:pPr marL="171450" indent="-171450">
              <a:buFont typeface="Arial"/>
              <a:buChar char="•"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2949-FE93-4C48-86B3-2E6D9BC151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72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2949-FE93-4C48-86B3-2E6D9BC151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8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4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2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/>
            <a:r>
              <a:rPr lang="en-US" sz="1200"/>
              <a:t>04/06/98</a:t>
            </a:r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4</a:t>
            </a:r>
          </a:p>
        </p:txBody>
      </p:sp>
      <p:sp>
        <p:nvSpPr>
          <p:cNvPr id="27664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66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667" name="Rectangle 1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Maize (corn) was a significant food source in present day Mexico and SW US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NW US - Natives hunted, fished, and foraged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Great Basin and Plains - predominantly hunting - lack of natural resources</a:t>
            </a:r>
          </a:p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lang="en-US" sz="1200" dirty="0" smtClean="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NE US - mix of agriculture and hunting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algn="r"/>
            <a:r>
              <a:rPr lang="en-US" sz="1200"/>
              <a:t>04/06/98</a:t>
            </a:r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r"/>
            <a:r>
              <a:rPr lang="en-US" sz="1200"/>
              <a:t>16</a:t>
            </a:r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solidFill>
            <a:srgbClr val="FFFFFF"/>
          </a:solidFill>
          <a:ln cap="flat"/>
        </p:spPr>
      </p:sp>
      <p:sp>
        <p:nvSpPr>
          <p:cNvPr id="28691" name="Rectangle 19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5759" lvl="0" indent="-365759" defTabSz="292607">
              <a:spcBef>
                <a:spcPts val="23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Spanish: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Tight control, sought to convert Natives and gain gold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Dutch and French: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Sent fewer settlers, established trade alliances with Natives, often intermarried, traded furs</a:t>
            </a:r>
          </a:p>
          <a:p>
            <a:pPr marL="365759" lvl="0" indent="-365759" defTabSz="292607">
              <a:spcBef>
                <a:spcPts val="23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English:</a:t>
            </a:r>
          </a:p>
          <a:p>
            <a:pPr marL="731519" lvl="1" indent="-365759" defTabSz="292607">
              <a:spcBef>
                <a:spcPts val="2300"/>
              </a:spcBef>
              <a:buBlip>
                <a:blip r:embed="rId3"/>
              </a:buBlip>
              <a:defRPr sz="1800">
                <a:solidFill>
                  <a:srgbClr val="000000"/>
                </a:solidFill>
                <a:effectLst/>
              </a:defRPr>
            </a:pPr>
            <a:r>
              <a:rPr lang="en-US" sz="2304" dirty="0" smtClean="0">
                <a:solidFill>
                  <a:srgbClr val="FFFFFF"/>
                </a:solidFill>
              </a:rPr>
              <a:t>Colonies heavily relied on agriculture (tobacco - Chesapeake), many men and women populated the colonies, often hostile relationships with Natives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2949-FE93-4C48-86B3-2E6D9BC151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4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02949-FE93-4C48-86B3-2E6D9BC151D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77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500" b="1">
                <a:solidFill>
                  <a:srgbClr val="FFFFFF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2400">
                <a:solidFill>
                  <a:srgbClr val="EBEBEB"/>
                </a:solidFill>
                <a:effectLst>
                  <a:outerShdw blurRad="50800" dist="25400" dir="5400000" rotWithShape="0">
                    <a:srgbClr val="000000"/>
                  </a:outerShdw>
                </a:effectLst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689292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0D979-4A4B-8847-8E6A-716D7AFAF52C}" type="datetimeFigureOut">
              <a:rPr lang="en-US" smtClean="0"/>
              <a:t>4/6/18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2D32-2DBF-2A48-AD16-EC26B518C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APUSH REVIEW FOR YOU</a:t>
            </a:r>
            <a:br>
              <a:rPr lang="en-US" dirty="0" smtClean="0"/>
            </a:br>
            <a:r>
              <a:rPr lang="en-US" dirty="0" smtClean="0"/>
              <a:t>Periods 1-2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Review 2017-2018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32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05835" name="Picture 11" descr="20269"/>
          <p:cNvPicPr>
            <a:picLocks noChangeAspect="1" noChangeArrowheads="1"/>
          </p:cNvPicPr>
          <p:nvPr/>
        </p:nvPicPr>
        <p:blipFill>
          <a:blip r:embed="rId3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>
            <a:fillRect/>
          </a:stretch>
        </p:blipFill>
        <p:spPr bwMode="auto">
          <a:xfrm>
            <a:off x="2362200" y="0"/>
            <a:ext cx="4425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2639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05835"/>
                                        </p:tgtEl>
                                      </p:cBhvr>
                                      <p:by x="175000" y="17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87  E" pathEditMode="relative" ptsTypes="">
                                      <p:cBhvr>
                                        <p:cTn id="15" dur="2000" fill="hold"/>
                                        <p:tgtEl>
                                          <p:spTgt spid="2058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183563" cy="1050925"/>
          </a:xfrm>
        </p:spPr>
        <p:txBody>
          <a:bodyPr wrap="square" lIns="90488" tIns="44450" rIns="90488" bIns="4445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Rockwell"/>
                <a:cs typeface="Rockwell"/>
              </a:rPr>
              <a:t>Four Colonial Subcultures</a:t>
            </a:r>
          </a:p>
        </p:txBody>
      </p:sp>
      <p:sp>
        <p:nvSpPr>
          <p:cNvPr id="22533" name="Rectangle 5"/>
          <p:cNvSpPr>
            <a:spLocks noGrp="1" noChangeArrowheads="1"/>
          </p:cNvSpPr>
          <p:nvPr>
            <p:ph idx="1"/>
          </p:nvPr>
        </p:nvSpPr>
        <p:spPr>
          <a:xfrm>
            <a:off x="838200" y="1676400"/>
            <a:ext cx="7696200" cy="4800600"/>
          </a:xfrm>
        </p:spPr>
        <p:txBody>
          <a:bodyPr lIns="90488" tIns="44450" rIns="90488" bIns="44450"/>
          <a:lstStyle/>
          <a:p>
            <a:r>
              <a:rPr lang="en-US" dirty="0">
                <a:latin typeface="Rockwell"/>
                <a:cs typeface="Rockwell"/>
              </a:rPr>
              <a:t>The values of the migrants dictated the </a:t>
            </a:r>
            <a:r>
              <a:rPr lang="ja-JP" altLang="en-US" dirty="0">
                <a:latin typeface="Rockwell"/>
                <a:cs typeface="Rockwell"/>
              </a:rPr>
              <a:t>“</a:t>
            </a:r>
            <a:r>
              <a:rPr lang="en-US" dirty="0">
                <a:latin typeface="Rockwell"/>
                <a:cs typeface="Rockwell"/>
              </a:rPr>
              <a:t>personality</a:t>
            </a:r>
            <a:r>
              <a:rPr lang="ja-JP" altLang="en-US" dirty="0">
                <a:latin typeface="Rockwell"/>
                <a:cs typeface="Rockwell"/>
              </a:rPr>
              <a:t>”</a:t>
            </a:r>
            <a:r>
              <a:rPr lang="en-US" dirty="0">
                <a:latin typeface="Rockwell"/>
                <a:cs typeface="Rockwell"/>
              </a:rPr>
              <a:t> of the newly created colonies; led to distinct (not unified) colonies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The Chesapeake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New England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Middle Colonies</a:t>
            </a:r>
          </a:p>
          <a:p>
            <a:pPr lvl="1"/>
            <a:r>
              <a:rPr lang="en-US" dirty="0">
                <a:latin typeface="Rockwell"/>
                <a:cs typeface="Rockwell"/>
              </a:rPr>
              <a:t>The Carolinas &amp; Georgia</a:t>
            </a:r>
          </a:p>
        </p:txBody>
      </p:sp>
    </p:spTree>
    <p:extLst>
      <p:ext uri="{BB962C8B-B14F-4D97-AF65-F5344CB8AC3E}">
        <p14:creationId xmlns:p14="http://schemas.microsoft.com/office/powerpoint/2010/main" val="10229744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smtClean="0">
              <a:solidFill>
                <a:schemeClr val="accent1">
                  <a:tint val="88000"/>
                  <a:satMod val="150000"/>
                </a:schemeClr>
              </a:solidFill>
              <a:ea typeface="+mj-ea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/>
          <a:lstStyle/>
          <a:p>
            <a:endParaRPr lang="en-US">
              <a:latin typeface="Verdana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0"/>
            <a:ext cx="9144000" cy="708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7" name="Picture 6" descr="13Colon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716713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133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Regional Identity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England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Political</a:t>
            </a:r>
          </a:p>
          <a:p>
            <a:r>
              <a:rPr lang="en-US" dirty="0" smtClean="0"/>
              <a:t>Social</a:t>
            </a:r>
          </a:p>
          <a:p>
            <a:pPr lvl="1"/>
            <a:r>
              <a:rPr lang="en-US" dirty="0" smtClean="0"/>
              <a:t>Families</a:t>
            </a:r>
          </a:p>
          <a:p>
            <a:pPr lvl="1"/>
            <a:r>
              <a:rPr lang="en-US" dirty="0" smtClean="0"/>
              <a:t>Male Control</a:t>
            </a:r>
          </a:p>
          <a:p>
            <a:pPr lvl="1"/>
            <a:r>
              <a:rPr lang="en-US" dirty="0" smtClean="0"/>
              <a:t>Religion (Puritans)</a:t>
            </a:r>
          </a:p>
          <a:p>
            <a:pPr lvl="1"/>
            <a:r>
              <a:rPr lang="en-US" dirty="0" smtClean="0"/>
              <a:t>Education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Mixed: Agriculture/Trade/Shipbuilding/Lumber/Fishing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Chesapeake and Southern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Political</a:t>
            </a:r>
          </a:p>
          <a:p>
            <a:r>
              <a:rPr lang="en-US" dirty="0" smtClean="0"/>
              <a:t>Social </a:t>
            </a:r>
          </a:p>
          <a:p>
            <a:pPr lvl="1"/>
            <a:r>
              <a:rPr lang="en-US" dirty="0" smtClean="0"/>
              <a:t>Largely Male</a:t>
            </a:r>
          </a:p>
          <a:p>
            <a:pPr lvl="1"/>
            <a:r>
              <a:rPr lang="en-US" dirty="0" smtClean="0"/>
              <a:t>WAY higher mortality rate</a:t>
            </a:r>
          </a:p>
          <a:p>
            <a:pPr lvl="1"/>
            <a:r>
              <a:rPr lang="en-US" dirty="0" smtClean="0"/>
              <a:t>Clearer Social Classes (Plantation Economy)</a:t>
            </a:r>
          </a:p>
          <a:p>
            <a:r>
              <a:rPr lang="en-US" dirty="0" smtClean="0"/>
              <a:t>Economic</a:t>
            </a:r>
          </a:p>
          <a:p>
            <a:pPr lvl="1"/>
            <a:r>
              <a:rPr lang="en-US" dirty="0" smtClean="0"/>
              <a:t>Indentured Servitude/Slavery</a:t>
            </a:r>
          </a:p>
          <a:p>
            <a:pPr lvl="1"/>
            <a:r>
              <a:rPr lang="en-US" dirty="0" smtClean="0"/>
              <a:t>Cash Crops: Tobacco/Rice/Sugar/Indigo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1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Times New Roman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latin typeface="Arial" charset="0"/>
            </a:endParaRPr>
          </a:p>
        </p:txBody>
      </p:sp>
      <p:pic>
        <p:nvPicPr>
          <p:cNvPr id="19461" name="Picture 6" descr="20274"/>
          <p:cNvPicPr>
            <a:picLocks noChangeAspect="1" noChangeArrowheads="1"/>
          </p:cNvPicPr>
          <p:nvPr/>
        </p:nvPicPr>
        <p:blipFill>
          <a:blip r:embed="rId2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05800" cy="68532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6312" name="Picture 8" descr="20276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04800"/>
            <a:ext cx="9220200" cy="63547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801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3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6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Indentured Servitude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Headright System</a:t>
            </a:r>
          </a:p>
          <a:p>
            <a:r>
              <a:rPr lang="en-US" dirty="0" smtClean="0"/>
              <a:t>Serve for a set amount of years, then set ‘free’</a:t>
            </a:r>
          </a:p>
          <a:p>
            <a:pPr lvl="1"/>
            <a:r>
              <a:rPr lang="en-US" dirty="0" smtClean="0"/>
              <a:t>Property</a:t>
            </a:r>
          </a:p>
          <a:p>
            <a:pPr lvl="1"/>
            <a:r>
              <a:rPr lang="en-US" dirty="0" smtClean="0"/>
              <a:t>Voting Rights	</a:t>
            </a:r>
          </a:p>
          <a:p>
            <a:r>
              <a:rPr lang="en-US" dirty="0" smtClean="0"/>
              <a:t>Approx. ½ die before end of service</a:t>
            </a:r>
          </a:p>
          <a:p>
            <a:r>
              <a:rPr lang="en-US" dirty="0" smtClean="0"/>
              <a:t>75% of Chesapeake migrants in 1600s were indentured servitude</a:t>
            </a:r>
          </a:p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Slavery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</p:spPr>
        <p:txBody>
          <a:bodyPr/>
          <a:lstStyle/>
          <a:p>
            <a:r>
              <a:rPr lang="en-US" dirty="0" smtClean="0"/>
              <a:t>African imported</a:t>
            </a:r>
          </a:p>
          <a:p>
            <a:r>
              <a:rPr lang="en-US" dirty="0" smtClean="0"/>
              <a:t>For life</a:t>
            </a:r>
          </a:p>
          <a:p>
            <a:r>
              <a:rPr lang="en-US" dirty="0" smtClean="0"/>
              <a:t>Approx. 11 million slaves brought to English colonies</a:t>
            </a:r>
          </a:p>
          <a:p>
            <a:r>
              <a:rPr lang="en-US" dirty="0" smtClean="0"/>
              <a:t>Chattel Slavery</a:t>
            </a:r>
          </a:p>
          <a:p>
            <a:r>
              <a:rPr lang="en-US" dirty="0" smtClean="0"/>
              <a:t>1720: Self sustaining</a:t>
            </a:r>
          </a:p>
          <a:p>
            <a:pPr lvl="1"/>
            <a:r>
              <a:rPr lang="en-US" dirty="0" smtClean="0"/>
              <a:t>Unique to America in 18</a:t>
            </a:r>
            <a:r>
              <a:rPr lang="en-US" baseline="30000" dirty="0" smtClean="0"/>
              <a:t>th</a:t>
            </a:r>
            <a:r>
              <a:rPr lang="en-US" dirty="0" smtClean="0"/>
              <a:t> c.</a:t>
            </a:r>
          </a:p>
          <a:p>
            <a:r>
              <a:rPr lang="en-US" dirty="0" smtClean="0"/>
              <a:t>1739: </a:t>
            </a:r>
            <a:r>
              <a:rPr lang="en-US" dirty="0" err="1" smtClean="0"/>
              <a:t>Stono</a:t>
            </a:r>
            <a:r>
              <a:rPr lang="en-US" dirty="0" smtClean="0"/>
              <a:t> Rebellion</a:t>
            </a:r>
          </a:p>
          <a:p>
            <a:pPr lvl="1"/>
            <a:r>
              <a:rPr lang="en-US" dirty="0" smtClean="0"/>
              <a:t>SOUTH CAROLINA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35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Native Conflicts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1610-1677: Powhatan Wars</a:t>
            </a:r>
          </a:p>
          <a:p>
            <a:r>
              <a:rPr lang="en-US" dirty="0" smtClean="0"/>
              <a:t>1636-1638: Pequot War</a:t>
            </a:r>
          </a:p>
          <a:p>
            <a:r>
              <a:rPr lang="en-US" dirty="0" smtClean="0"/>
              <a:t>1675-1678: King Philip’s War in New England</a:t>
            </a:r>
          </a:p>
          <a:p>
            <a:r>
              <a:rPr lang="en-US" dirty="0" smtClean="0"/>
              <a:t>1680: Pueblo Revolt</a:t>
            </a:r>
          </a:p>
          <a:p>
            <a:r>
              <a:rPr lang="en-US" dirty="0" smtClean="0"/>
              <a:t>1721-1763: Chickasaw Wars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440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Colonial Identity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Enlightenment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Benjamin Franklin</a:t>
            </a:r>
          </a:p>
          <a:p>
            <a:r>
              <a:rPr lang="en-US" dirty="0" smtClean="0"/>
              <a:t>Natural Rights</a:t>
            </a:r>
          </a:p>
          <a:p>
            <a:r>
              <a:rPr lang="en-US" dirty="0" smtClean="0"/>
              <a:t>Role of Government</a:t>
            </a:r>
          </a:p>
          <a:p>
            <a:r>
              <a:rPr lang="en-US" dirty="0" smtClean="0"/>
              <a:t>Emphasized Reason and Science</a:t>
            </a:r>
          </a:p>
          <a:p>
            <a:r>
              <a:rPr lang="en-US" dirty="0" smtClean="0"/>
              <a:t>Questioning of authority</a:t>
            </a:r>
          </a:p>
          <a:p>
            <a:r>
              <a:rPr lang="en-US" dirty="0" smtClean="0"/>
              <a:t>Increase in literacy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First Great Awakening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6831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decline in religious devotion </a:t>
            </a:r>
          </a:p>
          <a:p>
            <a:r>
              <a:rPr lang="en-US" dirty="0" smtClean="0"/>
              <a:t>Religion ‘impersonal’</a:t>
            </a:r>
          </a:p>
          <a:p>
            <a:r>
              <a:rPr lang="en-US" dirty="0" smtClean="0"/>
              <a:t>New England 1730s</a:t>
            </a:r>
          </a:p>
          <a:p>
            <a:r>
              <a:rPr lang="en-US" dirty="0" smtClean="0"/>
              <a:t>Virginia 1750s/1760s</a:t>
            </a:r>
          </a:p>
          <a:p>
            <a:r>
              <a:rPr lang="en-US" dirty="0" smtClean="0"/>
              <a:t>Not a ‘unified’ movement</a:t>
            </a:r>
          </a:p>
          <a:p>
            <a:r>
              <a:rPr lang="en-US" dirty="0" smtClean="0"/>
              <a:t>Religious revival</a:t>
            </a:r>
          </a:p>
          <a:p>
            <a:r>
              <a:rPr lang="en-US" dirty="0" smtClean="0"/>
              <a:t>Jonathan Edwards/George Whitfield</a:t>
            </a:r>
          </a:p>
          <a:p>
            <a:pPr lvl="1"/>
            <a:r>
              <a:rPr lang="en-US" dirty="0" smtClean="0"/>
              <a:t>Sinners in the Hands of an Angry God</a:t>
            </a:r>
          </a:p>
          <a:p>
            <a:r>
              <a:rPr lang="en-US" dirty="0" smtClean="0"/>
              <a:t>New Universities, first national event, empowered non-elites to challenge religious authority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332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Dates/People/Ideas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1607-Jamestown</a:t>
            </a:r>
          </a:p>
          <a:p>
            <a:r>
              <a:rPr lang="en-US" dirty="0" smtClean="0"/>
              <a:t>1619-House of Burgesses and Slavery</a:t>
            </a:r>
          </a:p>
          <a:p>
            <a:r>
              <a:rPr lang="en-US" dirty="0" smtClean="0"/>
              <a:t>1620-Mayflower Compact and John Winthrop</a:t>
            </a:r>
          </a:p>
          <a:p>
            <a:pPr lvl="1"/>
            <a:r>
              <a:rPr lang="en-US" dirty="0" smtClean="0"/>
              <a:t>Roger Williams/Anne Hutchinson</a:t>
            </a:r>
          </a:p>
          <a:p>
            <a:r>
              <a:rPr lang="en-US" dirty="0" smtClean="0"/>
              <a:t>1649-Maryland Act of Toleration</a:t>
            </a:r>
          </a:p>
          <a:p>
            <a:r>
              <a:rPr lang="en-US" dirty="0" smtClean="0"/>
              <a:t>1660/1663: Navigation Acts</a:t>
            </a:r>
          </a:p>
          <a:p>
            <a:r>
              <a:rPr lang="en-US" dirty="0" smtClean="0"/>
              <a:t>1689: Dominion of New England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875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4302" y="0"/>
            <a:ext cx="9019698" cy="914400"/>
          </a:xfrm>
        </p:spPr>
        <p:txBody>
          <a:bodyPr/>
          <a:lstStyle/>
          <a:p>
            <a:r>
              <a:rPr lang="en-US">
                <a:latin typeface="Rockwell"/>
                <a:cs typeface="Rockwell"/>
              </a:rPr>
              <a:t>Conclusions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818" y="838200"/>
            <a:ext cx="8936182" cy="60198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By 1700: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latin typeface="Rockwell"/>
                <a:cs typeface="Rockwell"/>
              </a:rPr>
              <a:t>England’s </a:t>
            </a:r>
            <a:r>
              <a:rPr lang="en-US" dirty="0">
                <a:latin typeface="Rockwell"/>
                <a:cs typeface="Rockwell"/>
              </a:rPr>
              <a:t>attitude toward the colonies had changed dramatically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Sectional differences within the colonies were profound</a:t>
            </a:r>
          </a:p>
          <a:p>
            <a:pPr lvl="1"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All the colonies were all part of Great Britain but had little to do with each </a:t>
            </a:r>
            <a:r>
              <a:rPr lang="en-US" dirty="0" smtClean="0">
                <a:latin typeface="Rockwell"/>
                <a:cs typeface="Rockwell"/>
              </a:rPr>
              <a:t>other</a:t>
            </a:r>
          </a:p>
          <a:p>
            <a:pPr lvl="1">
              <a:lnSpc>
                <a:spcPct val="95000"/>
              </a:lnSpc>
            </a:pPr>
            <a:r>
              <a:rPr lang="en-US" dirty="0" smtClean="0">
                <a:latin typeface="Rockwell"/>
                <a:cs typeface="Rockwell"/>
              </a:rPr>
              <a:t>Colonists consumed British print, newspapers, books, culture and still desired to be like Britain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1974256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Rectangle 9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Rectangle 10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Rectangle 11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990600"/>
          </a:xfrm>
        </p:spPr>
        <p:txBody>
          <a:bodyPr wrap="square" lIns="90488" tIns="44450" rIns="90488" bIns="44450" numCol="1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0000"/>
              </a:lnSpc>
            </a:pPr>
            <a:r>
              <a:rPr lang="en-US" sz="3000" dirty="0">
                <a:latin typeface="Rockwell"/>
                <a:cs typeface="Rockwell"/>
              </a:rPr>
              <a:t>Locations of Major Native American Groups and Culture Areas in the 1600s</a:t>
            </a:r>
          </a:p>
        </p:txBody>
      </p:sp>
      <p:pic>
        <p:nvPicPr>
          <p:cNvPr id="103437" name="Picture 13" descr="DIVI72330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95400"/>
            <a:ext cx="9144000" cy="5562600"/>
          </a:xfrm>
          <a:noFill/>
        </p:spPr>
      </p:pic>
    </p:spTree>
    <p:extLst>
      <p:ext uri="{BB962C8B-B14F-4D97-AF65-F5344CB8AC3E}">
        <p14:creationId xmlns:p14="http://schemas.microsoft.com/office/powerpoint/2010/main" val="403933619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034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762000"/>
          </a:xfrm>
        </p:spPr>
        <p:txBody>
          <a:bodyPr wrap="square" lIns="90488" tIns="44450" rIns="90488" bIns="44450" numCol="1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</a:pPr>
            <a:r>
              <a:rPr lang="en-US" sz="3200" dirty="0">
                <a:latin typeface="Rockwell"/>
                <a:cs typeface="Rockwell"/>
              </a:rPr>
              <a:t>Voyages of European Exploration</a:t>
            </a:r>
          </a:p>
        </p:txBody>
      </p:sp>
      <p:pic>
        <p:nvPicPr>
          <p:cNvPr id="8203" name="Picture 15" descr="20263"/>
          <p:cNvPicPr>
            <a:picLocks noChangeAspect="1" noChangeArrowheads="1"/>
          </p:cNvPicPr>
          <p:nvPr/>
        </p:nvPicPr>
        <p:blipFill>
          <a:blip r:embed="rId3">
            <a:lum bright="-30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19175"/>
            <a:ext cx="8991600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5" name="Picture 21" descr="20268"/>
          <p:cNvPicPr>
            <a:picLocks noChangeAspect="1" noChangeArrowheads="1"/>
          </p:cNvPicPr>
          <p:nvPr/>
        </p:nvPicPr>
        <p:blipFill>
          <a:blip r:embed="rId4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17600"/>
            <a:ext cx="8839200" cy="574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6" name="Picture 22"/>
          <p:cNvPicPr>
            <a:picLocks noChangeAspect="1" noChangeArrowheads="1"/>
          </p:cNvPicPr>
          <p:nvPr/>
        </p:nvPicPr>
        <p:blipFill>
          <a:blip r:embed="rId5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" t="6250" r="59375" b="45833"/>
          <a:stretch>
            <a:fillRect/>
          </a:stretch>
        </p:blipFill>
        <p:spPr bwMode="auto">
          <a:xfrm>
            <a:off x="1295400" y="328613"/>
            <a:ext cx="7239000" cy="652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408" name="Picture 24"/>
          <p:cNvPicPr>
            <a:picLocks noChangeAspect="1" noChangeArrowheads="1"/>
          </p:cNvPicPr>
          <p:nvPr/>
        </p:nvPicPr>
        <p:blipFill>
          <a:blip r:embed="rId5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4072" r="91251" b="50084"/>
          <a:stretch>
            <a:fillRect/>
          </a:stretch>
        </p:blipFill>
        <p:spPr bwMode="auto">
          <a:xfrm>
            <a:off x="990600" y="6019800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5190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4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>
            <a:lum bright="-18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44072" r="91251" b="50084"/>
          <a:stretch>
            <a:fillRect/>
          </a:stretch>
        </p:blipFill>
        <p:spPr bwMode="auto">
          <a:xfrm>
            <a:off x="1219200" y="6019800"/>
            <a:ext cx="1828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20265"/>
          <p:cNvPicPr>
            <a:picLocks noChangeAspect="1" noChangeArrowheads="1"/>
          </p:cNvPicPr>
          <p:nvPr/>
        </p:nvPicPr>
        <p:blipFill>
          <a:blip r:embed="rId3">
            <a:lum bright="-18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3"/>
          <a:stretch>
            <a:fillRect/>
          </a:stretch>
        </p:blipFill>
        <p:spPr bwMode="auto">
          <a:xfrm>
            <a:off x="152400" y="990600"/>
            <a:ext cx="8839200" cy="5786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2" name="Rectangle 8"/>
          <p:cNvSpPr>
            <a:spLocks noGrp="1" noChangeArrowheads="1"/>
          </p:cNvSpPr>
          <p:nvPr>
            <p:ph type="title"/>
          </p:nvPr>
        </p:nvSpPr>
        <p:spPr>
          <a:xfrm>
            <a:off x="1143000" y="76200"/>
            <a:ext cx="7772400" cy="914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Rockwell"/>
                <a:cs typeface="Rockwell"/>
              </a:rPr>
              <a:t>The Columbian Exchange</a:t>
            </a:r>
            <a:endParaRPr lang="en-US" dirty="0">
              <a:latin typeface="Rockwell"/>
              <a:cs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3765852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500" b="1" dirty="0">
                <a:solidFill>
                  <a:srgbClr val="FFFFFF"/>
                </a:solidFill>
              </a:rPr>
              <a:t>The Transformation of the Americas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142870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Impacts of Spanish contact:</a:t>
            </a:r>
          </a:p>
          <a:p>
            <a:pPr marL="285740" lvl="1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New caste system and racially diverse populations</a:t>
            </a:r>
          </a:p>
          <a:p>
            <a:pPr marL="428610" lvl="2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Mestizo - mixed Spanish and Native ancestry</a:t>
            </a:r>
          </a:p>
          <a:p>
            <a:pPr marL="428610" lvl="2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Mulatto - mixed Spanish and African ancestry</a:t>
            </a:r>
          </a:p>
          <a:p>
            <a:pPr marL="285740" lvl="1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Encomienda System (16th Century):</a:t>
            </a:r>
          </a:p>
          <a:p>
            <a:pPr marL="428610" lvl="2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Royal grants of land from Spanish crown to Spaniards</a:t>
            </a:r>
          </a:p>
          <a:p>
            <a:pPr marL="428610" lvl="2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Spanish settlers promised to Christianize Natives</a:t>
            </a:r>
          </a:p>
          <a:p>
            <a:pPr marL="571480" lvl="3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Spanish gained tribute</a:t>
            </a:r>
          </a:p>
          <a:p>
            <a:pPr marL="428610" lvl="2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How were Natives impacted?</a:t>
            </a:r>
          </a:p>
          <a:p>
            <a:pPr marL="571480" lvl="3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Many were treated harshly</a:t>
            </a:r>
          </a:p>
          <a:p>
            <a:pPr marL="714350" lvl="4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Heavy manual labor - building roads and infrastructure</a:t>
            </a:r>
          </a:p>
          <a:p>
            <a:pPr marL="428610" lvl="2" indent="-142870" defTabSz="205376">
              <a:spcBef>
                <a:spcPts val="147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  <a:latin typeface="Rockwell"/>
                <a:cs typeface="Rockwell"/>
              </a:rPr>
              <a:t>Eventually, the system was replaced by African slave labor</a:t>
            </a:r>
          </a:p>
        </p:txBody>
      </p:sp>
    </p:spTree>
    <p:extLst>
      <p:ext uri="{BB962C8B-B14F-4D97-AF65-F5344CB8AC3E}">
        <p14:creationId xmlns:p14="http://schemas.microsoft.com/office/powerpoint/2010/main" val="62772689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pPr lvl="0">
              <a:defRPr sz="1800" b="0">
                <a:solidFill>
                  <a:srgbClr val="000000"/>
                </a:solidFill>
                <a:effectLst/>
              </a:defRPr>
            </a:pPr>
            <a:r>
              <a:rPr sz="4500" b="1" dirty="0">
                <a:solidFill>
                  <a:srgbClr val="FFFFFF"/>
                </a:solidFill>
              </a:rPr>
              <a:t>The Transformation of the Americas</a:t>
            </a:r>
          </a:p>
        </p:txBody>
      </p:sp>
      <p:sp>
        <p:nvSpPr>
          <p:cNvPr id="55" name="Shape 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157157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Debates over treatment of Natives:</a:t>
            </a:r>
          </a:p>
          <a:p>
            <a:pPr marL="314314" lvl="1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Bartolome de Las Casas</a:t>
            </a:r>
          </a:p>
          <a:p>
            <a:pPr marL="157157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How was treatment of Africans and Natives justified?</a:t>
            </a:r>
          </a:p>
          <a:p>
            <a:pPr marL="314314" lvl="1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White superiority, religion, “uncivilized” view of groups</a:t>
            </a:r>
          </a:p>
          <a:p>
            <a:pPr marL="157157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Conflict with Natives:</a:t>
            </a:r>
          </a:p>
          <a:p>
            <a:pPr marL="314314" lvl="1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Europeans sought to change Natives’ way of life and worldview</a:t>
            </a:r>
          </a:p>
          <a:p>
            <a:pPr marL="471471" lvl="2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Natives sought to preserve **autonomy** (independence or self-rule)</a:t>
            </a:r>
          </a:p>
          <a:p>
            <a:pPr marL="157157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Africans adapt to the Western Hemisphere:</a:t>
            </a:r>
          </a:p>
          <a:p>
            <a:pPr marL="314314" lvl="1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Sought to preserve **autonomy**</a:t>
            </a:r>
          </a:p>
          <a:p>
            <a:pPr marL="471471" lvl="2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Combined Christianity with African religions </a:t>
            </a:r>
          </a:p>
          <a:p>
            <a:pPr marL="471471" lvl="2" indent="-157157" defTabSz="225913">
              <a:spcBef>
                <a:spcPts val="1617"/>
              </a:spcBef>
              <a:defRPr sz="1800">
                <a:solidFill>
                  <a:srgbClr val="000000"/>
                </a:solidFill>
                <a:effectLst/>
              </a:defRPr>
            </a:pPr>
            <a:r>
              <a:rPr sz="1600" dirty="0">
                <a:solidFill>
                  <a:srgbClr val="EBEBEB"/>
                </a:solidFill>
              </a:rPr>
              <a:t>Maroon communities - made up of runaway slaves</a:t>
            </a:r>
          </a:p>
        </p:txBody>
      </p:sp>
    </p:spTree>
    <p:extLst>
      <p:ext uri="{BB962C8B-B14F-4D97-AF65-F5344CB8AC3E}">
        <p14:creationId xmlns:p14="http://schemas.microsoft.com/office/powerpoint/2010/main" val="136152519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22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305800" cy="838200"/>
          </a:xfrm>
        </p:spPr>
        <p:txBody>
          <a:bodyPr wrap="square" lIns="90488" tIns="44450" rIns="90488" bIns="44450" numCol="1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atin typeface="Rockwell"/>
                <a:cs typeface="Rockwell"/>
              </a:rPr>
              <a:t>Migrating to the English Colonies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001000" cy="3962400"/>
          </a:xfrm>
        </p:spPr>
        <p:txBody>
          <a:bodyPr lIns="90488" tIns="44450" rIns="90488" bIns="44450">
            <a:normAutofit fontScale="92500"/>
          </a:bodyPr>
          <a:lstStyle/>
          <a:p>
            <a:pPr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Rockwell"/>
                <a:cs typeface="Rockwell"/>
              </a:rPr>
              <a:t>17</a:t>
            </a:r>
            <a:r>
              <a:rPr lang="en-US" baseline="30000">
                <a:latin typeface="Rockwell"/>
                <a:cs typeface="Rockwell"/>
              </a:rPr>
              <a:t>th</a:t>
            </a:r>
            <a:r>
              <a:rPr lang="en-US">
                <a:latin typeface="Rockwell"/>
                <a:cs typeface="Rockwell"/>
              </a:rPr>
              <a:t> century England faced major social changes:</a:t>
            </a:r>
          </a:p>
          <a:p>
            <a:pPr>
              <a:lnSpc>
                <a:spcPct val="95000"/>
              </a:lnSpc>
              <a:spcBef>
                <a:spcPct val="10000"/>
              </a:spcBef>
            </a:pPr>
            <a:endParaRPr lang="en-US" sz="1800">
              <a:latin typeface="Rockwell"/>
              <a:cs typeface="Rockwell"/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Rockwell"/>
                <a:cs typeface="Rockwell"/>
              </a:rPr>
              <a:t>The most significantly was a boom in population; Competition for land, food, jobs led to a large mobile population (vagrants?)</a:t>
            </a: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endParaRPr lang="en-US" sz="1400">
              <a:latin typeface="Rockwell"/>
              <a:cs typeface="Rockwell"/>
            </a:endParaRPr>
          </a:p>
          <a:p>
            <a:pPr lvl="1">
              <a:lnSpc>
                <a:spcPct val="95000"/>
              </a:lnSpc>
              <a:spcBef>
                <a:spcPct val="10000"/>
              </a:spcBef>
            </a:pPr>
            <a:r>
              <a:rPr lang="en-US">
                <a:latin typeface="Rockwell"/>
                <a:cs typeface="Rockwell"/>
              </a:rPr>
              <a:t>People had choices: could move to cities, Ireland, Netherlands, or America (but this was most expensive &amp; dangerous)</a:t>
            </a:r>
          </a:p>
        </p:txBody>
      </p:sp>
    </p:spTree>
    <p:extLst>
      <p:ext uri="{BB962C8B-B14F-4D97-AF65-F5344CB8AC3E}">
        <p14:creationId xmlns:p14="http://schemas.microsoft.com/office/powerpoint/2010/main" val="6558579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 wrap="square" lIns="90488" tIns="44450" rIns="90488" bIns="44450" numCol="1" anchorCtr="0" compatLnSpc="1">
            <a:prstTxWarp prst="textNoShape">
              <a:avLst/>
            </a:prstTxWarp>
          </a:bodyPr>
          <a:lstStyle/>
          <a:p>
            <a:r>
              <a:rPr lang="en-US" sz="3200">
                <a:latin typeface="Rockwell"/>
                <a:cs typeface="Rockwell"/>
              </a:rPr>
              <a:t>Migrating to the English Colonies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7848600" cy="4419600"/>
          </a:xfrm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>
                <a:latin typeface="Rockwell"/>
                <a:cs typeface="Rockwell"/>
              </a:rPr>
              <a:t>Motives for migration to America:</a:t>
            </a:r>
          </a:p>
          <a:p>
            <a:pPr lvl="1">
              <a:lnSpc>
                <a:spcPct val="95000"/>
              </a:lnSpc>
              <a:buSzPct val="75000"/>
            </a:pPr>
            <a:r>
              <a:rPr lang="en-US" dirty="0">
                <a:latin typeface="Rockwell"/>
                <a:cs typeface="Rockwell"/>
              </a:rPr>
              <a:t>Religious: purer form of worship</a:t>
            </a:r>
          </a:p>
          <a:p>
            <a:pPr lvl="1">
              <a:lnSpc>
                <a:spcPct val="95000"/>
              </a:lnSpc>
              <a:buSzPct val="75000"/>
            </a:pPr>
            <a:r>
              <a:rPr lang="en-US" dirty="0">
                <a:latin typeface="Rockwell"/>
                <a:cs typeface="Rockwell"/>
              </a:rPr>
              <a:t>Economic: Escape poverty or the threat of lifelong poverty</a:t>
            </a:r>
          </a:p>
          <a:p>
            <a:pPr lvl="1">
              <a:lnSpc>
                <a:spcPct val="95000"/>
              </a:lnSpc>
              <a:buSzPct val="75000"/>
            </a:pPr>
            <a:r>
              <a:rPr lang="en-US" dirty="0">
                <a:latin typeface="Rockwell"/>
                <a:cs typeface="Rockwell"/>
              </a:rPr>
              <a:t>Personal: to escape bad </a:t>
            </a:r>
            <a:r>
              <a:rPr lang="en-US" dirty="0" smtClean="0">
                <a:latin typeface="Rockwell"/>
                <a:cs typeface="Rockwell"/>
              </a:rPr>
              <a:t>marriages, debt </a:t>
            </a:r>
            <a:r>
              <a:rPr lang="en-US" dirty="0">
                <a:latin typeface="Rockwell"/>
                <a:cs typeface="Rockwell"/>
              </a:rPr>
              <a:t>or jail terms</a:t>
            </a:r>
          </a:p>
          <a:p>
            <a:pPr lvl="1">
              <a:lnSpc>
                <a:spcPct val="95000"/>
              </a:lnSpc>
              <a:buSzPct val="75000"/>
            </a:pPr>
            <a:endParaRPr lang="en-US" sz="1200" dirty="0">
              <a:latin typeface="Rockwell"/>
              <a:cs typeface="Rockwell"/>
            </a:endParaRPr>
          </a:p>
          <a:p>
            <a:pPr>
              <a:lnSpc>
                <a:spcPct val="95000"/>
              </a:lnSpc>
              <a:buSzPct val="75000"/>
            </a:pPr>
            <a:r>
              <a:rPr lang="en-US" dirty="0">
                <a:latin typeface="Rockwell"/>
                <a:cs typeface="Rockwell"/>
              </a:rPr>
              <a:t>Migration to America was facilitated by the English Civil War &amp; Glorious Revolution </a:t>
            </a:r>
          </a:p>
        </p:txBody>
      </p:sp>
    </p:spTree>
    <p:extLst>
      <p:ext uri="{BB962C8B-B14F-4D97-AF65-F5344CB8AC3E}">
        <p14:creationId xmlns:p14="http://schemas.microsoft.com/office/powerpoint/2010/main" val="12161122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145</TotalTime>
  <Words>857</Words>
  <Application>Microsoft Macintosh PowerPoint</Application>
  <PresentationFormat>On-screen Show (4:3)</PresentationFormat>
  <Paragraphs>156</Paragraphs>
  <Slides>19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Theme</vt:lpstr>
      <vt:lpstr>APUSH REVIEW FOR YOU Periods 1-2</vt:lpstr>
      <vt:lpstr>Locations of Major Native American Groups and Culture Areas in the 1600s</vt:lpstr>
      <vt:lpstr>Voyages of European Exploration</vt:lpstr>
      <vt:lpstr>The Columbian Exchange</vt:lpstr>
      <vt:lpstr>The Transformation of the Americas</vt:lpstr>
      <vt:lpstr>The Transformation of the Americas</vt:lpstr>
      <vt:lpstr>PowerPoint Presentation</vt:lpstr>
      <vt:lpstr>Migrating to the English Colonies</vt:lpstr>
      <vt:lpstr>Migrating to the English Colonies</vt:lpstr>
      <vt:lpstr>PowerPoint Presentation</vt:lpstr>
      <vt:lpstr>Four Colonial Subcultures</vt:lpstr>
      <vt:lpstr>PowerPoint Presentation</vt:lpstr>
      <vt:lpstr>Colonial Regional Identity</vt:lpstr>
      <vt:lpstr>PowerPoint Presentation</vt:lpstr>
      <vt:lpstr>Labor</vt:lpstr>
      <vt:lpstr>Native Conflicts</vt:lpstr>
      <vt:lpstr>A Growing Colonial Identity</vt:lpstr>
      <vt:lpstr>Big Dates/People/Ideas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 FOR YOU Periods 1-2</dc:title>
  <dc:creator>Craig Winchell</dc:creator>
  <cp:lastModifiedBy>Craig Winchell</cp:lastModifiedBy>
  <cp:revision>9</cp:revision>
  <dcterms:created xsi:type="dcterms:W3CDTF">2018-04-06T17:56:48Z</dcterms:created>
  <dcterms:modified xsi:type="dcterms:W3CDTF">2018-04-06T20:22:41Z</dcterms:modified>
</cp:coreProperties>
</file>